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433" autoAdjust="0"/>
  </p:normalViewPr>
  <p:slideViewPr>
    <p:cSldViewPr>
      <p:cViewPr varScale="1">
        <p:scale>
          <a:sx n="93" d="100"/>
          <a:sy n="93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6CB89-1973-4D64-B75C-E387A43DAEDE}" type="datetimeFigureOut">
              <a:rPr lang="en-US" smtClean="0"/>
              <a:t>6/2/2009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8274-BB68-4201-B7EF-BB590E338F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C8274-BB68-4201-B7EF-BB590E338F5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1178-986E-41E4-BE82-FD08876ACF52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9D64-A3EC-4E7D-AFDE-B60F2B5ECC27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09A3-686C-45AE-A017-81932074D042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A68A4-A2C2-4ABC-BA48-12F04BE964F5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9BFB-C8E3-4827-B07A-764E2AED5CCB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4B5F-E78D-473D-A66C-BE4EC1549F31}" type="datetime1">
              <a:rPr lang="en-US" smtClean="0"/>
              <a:t>6/2/2009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0C48-54A0-43C0-ABC8-FC2236CB86C1}" type="datetime1">
              <a:rPr lang="en-US" smtClean="0"/>
              <a:t>6/2/2009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9A987-25B6-4E5F-ABDB-096F95229A36}" type="datetime1">
              <a:rPr lang="en-US" smtClean="0"/>
              <a:t>6/2/2009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1E139-8B52-4CD1-BF2B-327E4DA87788}" type="datetime1">
              <a:rPr lang="en-US" smtClean="0"/>
              <a:t>6/2/2009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E6B0-C0E5-4AB8-B042-C0F22E8CF5DF}" type="datetime1">
              <a:rPr lang="en-US" smtClean="0"/>
              <a:t>6/2/2009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01954-7376-421D-AB1A-1F12570F3E02}" type="datetime1">
              <a:rPr lang="en-US" smtClean="0"/>
              <a:t>6/2/2009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02A7-ED9D-4166-8CAC-D3E8A48EBCCC}" type="datetime1">
              <a:rPr lang="en-US" smtClean="0"/>
              <a:t>6/2/2009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Allied Testing LLC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ED115-07D3-403C-B575-CECEA7D20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andard_Template_Library" TargetMode="External"/><Relationship Id="rId2" Type="http://schemas.openxmlformats.org/officeDocument/2006/relationships/hyperlink" Target="http://www.boost.org/libs/mpl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"/>
            <a:ext cx="9296400" cy="6857999"/>
            <a:chOff x="0" y="1"/>
            <a:chExt cx="9296400" cy="685799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"/>
              <a:ext cx="9296400" cy="6857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0" y="4389640"/>
              <a:ext cx="5638800" cy="246836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75652" y="4382786"/>
              <a:ext cx="1602338" cy="2475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5756096" y="4388778"/>
              <a:ext cx="1787704" cy="2469222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80926" y="4423882"/>
              <a:ext cx="1708674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416" y="5203010"/>
            <a:ext cx="5334000" cy="914400"/>
          </a:xfrm>
        </p:spPr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SmartDB Framework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Outline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● </a:t>
            </a:r>
            <a:r>
              <a:rPr lang="en-US" dirty="0"/>
              <a:t>Why use </a:t>
            </a:r>
            <a:r>
              <a:rPr lang="en-US" dirty="0" smtClean="0"/>
              <a:t>C++ Object Oriented Framework instead of standard C libraries </a:t>
            </a:r>
            <a:r>
              <a:rPr lang="en-US" dirty="0"/>
              <a:t>?</a:t>
            </a:r>
          </a:p>
          <a:p>
            <a:pPr>
              <a:buNone/>
            </a:pPr>
            <a:r>
              <a:rPr lang="en-US" dirty="0"/>
              <a:t>● Why use </a:t>
            </a:r>
            <a:r>
              <a:rPr lang="en-US" dirty="0" smtClean="0"/>
              <a:t>SmartDB</a:t>
            </a:r>
            <a:r>
              <a:rPr lang="en-US" dirty="0"/>
              <a:t>?</a:t>
            </a:r>
          </a:p>
          <a:p>
            <a:pPr>
              <a:buNone/>
            </a:pPr>
            <a:r>
              <a:rPr lang="en-US" dirty="0" smtClean="0"/>
              <a:t>● </a:t>
            </a:r>
            <a:r>
              <a:rPr lang="en-US" dirty="0"/>
              <a:t>How do I query data?</a:t>
            </a:r>
          </a:p>
          <a:p>
            <a:pPr>
              <a:buNone/>
            </a:pPr>
            <a:r>
              <a:rPr lang="en-US" dirty="0"/>
              <a:t>● How do I update data?</a:t>
            </a:r>
          </a:p>
          <a:p>
            <a:pPr>
              <a:buNone/>
            </a:pPr>
            <a:r>
              <a:rPr lang="en-US" dirty="0"/>
              <a:t>● How do I </a:t>
            </a:r>
            <a:r>
              <a:rPr lang="en-US" dirty="0" smtClean="0"/>
              <a:t>insert </a:t>
            </a:r>
            <a:r>
              <a:rPr lang="en-US" dirty="0"/>
              <a:t>data?</a:t>
            </a:r>
          </a:p>
          <a:p>
            <a:pPr>
              <a:buNone/>
            </a:pPr>
            <a:r>
              <a:rPr lang="en-US" dirty="0"/>
              <a:t>● What are the tradeoffs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● </a:t>
            </a:r>
            <a:r>
              <a:rPr lang="en-US" dirty="0" smtClean="0"/>
              <a:t>Using </a:t>
            </a:r>
            <a:r>
              <a:rPr lang="en-US" dirty="0" smtClean="0"/>
              <a:t>SmartDB Framework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Allied Testing LLC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Why use C++ Object Oriented Framework instead of standard C libraries ?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What C++ project brings you is:</a:t>
            </a:r>
          </a:p>
          <a:p>
            <a:r>
              <a:rPr lang="en-US" dirty="0" smtClean="0"/>
              <a:t>Effective use of templates to reduce the inconvenience of dealing with type;</a:t>
            </a:r>
          </a:p>
          <a:p>
            <a:r>
              <a:rPr lang="en-US" dirty="0" smtClean="0"/>
              <a:t>Conversions of standard C++ strings to keep you from having to worry about buffer allocation and overflow attacks; </a:t>
            </a:r>
          </a:p>
          <a:p>
            <a:r>
              <a:rPr lang="en-US" dirty="0" smtClean="0"/>
              <a:t>Object-oriented exceptions to take the tedious error-prone troubleshooting around error handling out of your hands; </a:t>
            </a:r>
          </a:p>
          <a:p>
            <a:r>
              <a:rPr lang="en-US" dirty="0" smtClean="0"/>
              <a:t>Strong management of constructors and destructors to bring resource management under control; </a:t>
            </a:r>
          </a:p>
          <a:p>
            <a:r>
              <a:rPr lang="en-US" dirty="0" smtClean="0"/>
              <a:t>All object-orientation possibilities to give you some extra reliability features that would be hard to get with plain C code;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rgbClr val="002060"/>
                </a:solidFill>
              </a:rPr>
              <a:t>Why use SmartDB?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Full support of all built-in </a:t>
            </a:r>
            <a:r>
              <a:rPr lang="en-US" dirty="0" err="1" smtClean="0">
                <a:solidFill>
                  <a:srgbClr val="C00000"/>
                </a:solidFill>
              </a:rPr>
              <a:t>Postgres</a:t>
            </a:r>
            <a:r>
              <a:rPr lang="en-US" dirty="0" smtClean="0">
                <a:solidFill>
                  <a:srgbClr val="C00000"/>
                </a:solidFill>
              </a:rPr>
              <a:t> data types(ARRAY, LOB, VARRAYNG etc);</a:t>
            </a:r>
          </a:p>
          <a:p>
            <a:r>
              <a:rPr lang="en-US" dirty="0" smtClean="0"/>
              <a:t>The architecture is modeled after </a:t>
            </a:r>
            <a:r>
              <a:rPr lang="en-US" dirty="0" smtClean="0">
                <a:hlinkClick r:id="rId2"/>
              </a:rPr>
              <a:t>MPL</a:t>
            </a:r>
            <a:r>
              <a:rPr lang="en-US" dirty="0" smtClean="0"/>
              <a:t> which in turn is modeled after </a:t>
            </a:r>
            <a:r>
              <a:rPr lang="en-US" dirty="0" smtClean="0">
                <a:hlinkClick r:id="rId3"/>
              </a:rPr>
              <a:t>STL</a:t>
            </a:r>
            <a:r>
              <a:rPr lang="en-US" dirty="0" smtClean="0"/>
              <a:t>;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Most of the things are doing at compile time which significantly speed up a runtime;</a:t>
            </a:r>
          </a:p>
          <a:p>
            <a:r>
              <a:rPr lang="en-US" dirty="0"/>
              <a:t>Full SQL;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C++ mapping of DB exceptions;</a:t>
            </a:r>
          </a:p>
          <a:p>
            <a:r>
              <a:rPr lang="en-US" dirty="0"/>
              <a:t>Advanced logging mechanism</a:t>
            </a:r>
            <a:r>
              <a:rPr lang="en-US" dirty="0" smtClean="0"/>
              <a:t>;</a:t>
            </a:r>
          </a:p>
          <a:p>
            <a:r>
              <a:rPr lang="en-US" dirty="0" smtClean="0"/>
              <a:t>Comprehensive API (ability to JOIN, SORT record sets on a client machine);</a:t>
            </a:r>
          </a:p>
          <a:p>
            <a:r>
              <a:rPr lang="en-US" dirty="0" smtClean="0"/>
              <a:t>Predefined getters and setters on containers with user data;</a:t>
            </a:r>
          </a:p>
          <a:p>
            <a:r>
              <a:rPr lang="en-US" dirty="0" smtClean="0"/>
              <a:t>Every command or query issues a result object, which is really a smart pointer so it can be copied around without incurring much cost in terms of performance;</a:t>
            </a:r>
          </a:p>
          <a:p>
            <a:r>
              <a:rPr lang="en-US" dirty="0" smtClean="0"/>
              <a:t>Comprehended user guide and extensive unit-test coverage;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How do I query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1) </a:t>
            </a:r>
            <a:r>
              <a:rPr lang="en-US" sz="2400" dirty="0" smtClean="0"/>
              <a:t>DEFINE_STRUCT(</a:t>
            </a:r>
            <a:r>
              <a:rPr lang="en-US" sz="2400" dirty="0" err="1" smtClean="0"/>
              <a:t>new_builtin</a:t>
            </a:r>
            <a:r>
              <a:rPr lang="en-US" sz="2400" dirty="0"/>
              <a:t>,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PGbool</a:t>
            </a:r>
            <a:r>
              <a:rPr lang="en-US" dirty="0" smtClean="0"/>
              <a:t>,  </a:t>
            </a:r>
            <a:r>
              <a:rPr lang="en-US" dirty="0" err="1" smtClean="0"/>
              <a:t>colbool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(PGint2,  colint2)</a:t>
            </a:r>
          </a:p>
          <a:p>
            <a:pPr lvl="2">
              <a:buNone/>
            </a:pPr>
            <a:r>
              <a:rPr lang="en-US" dirty="0" smtClean="0"/>
              <a:t>	(PGfloat8,  colfloat8)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PGtimestamp</a:t>
            </a:r>
            <a:r>
              <a:rPr lang="en-US" dirty="0" smtClean="0"/>
              <a:t>,  </a:t>
            </a:r>
            <a:r>
              <a:rPr lang="en-US" dirty="0" err="1" smtClean="0"/>
              <a:t>coltimestamp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PGinet</a:t>
            </a:r>
            <a:r>
              <a:rPr lang="en-US" dirty="0" smtClean="0"/>
              <a:t>,  </a:t>
            </a:r>
            <a:r>
              <a:rPr lang="en-US" dirty="0" err="1" smtClean="0"/>
              <a:t>colinet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PGmacaddr</a:t>
            </a:r>
            <a:r>
              <a:rPr lang="en-US" dirty="0" smtClean="0"/>
              <a:t>,  </a:t>
            </a:r>
            <a:r>
              <a:rPr lang="en-US" dirty="0" err="1" smtClean="0"/>
              <a:t>colmacaddr</a:t>
            </a:r>
            <a:r>
              <a:rPr lang="en-US" dirty="0" smtClean="0"/>
              <a:t>))</a:t>
            </a:r>
            <a:r>
              <a:rPr lang="en-US" dirty="0"/>
              <a:t>;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2) </a:t>
            </a:r>
            <a:r>
              <a:rPr lang="en-US" dirty="0" err="1" smtClean="0">
                <a:solidFill>
                  <a:srgbClr val="0070C0"/>
                </a:solidFill>
              </a:rPr>
              <a:t>new_builtin_table</a:t>
            </a:r>
            <a:r>
              <a:rPr lang="en-US" dirty="0" smtClean="0"/>
              <a:t> </a:t>
            </a:r>
            <a:r>
              <a:rPr lang="en-US" dirty="0" err="1" smtClean="0"/>
              <a:t>outb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3)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dbExec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execSQLGet</a:t>
            </a:r>
            <a:r>
              <a:rPr lang="en-US" dirty="0"/>
              <a:t>(</a:t>
            </a:r>
            <a:r>
              <a:rPr lang="en-US" dirty="0" err="1"/>
              <a:t>outb</a:t>
            </a:r>
            <a:r>
              <a:rPr lang="en-US" dirty="0"/>
              <a:t>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"SELECT * FROM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				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test.builtintypes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lang="en-US" dirty="0"/>
              <a:t>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How do I update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arenR"/>
            </a:pP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dbExec</a:t>
            </a:r>
            <a:r>
              <a:rPr lang="en-US" dirty="0" smtClean="0"/>
              <a:t>-&gt;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addParam</a:t>
            </a:r>
            <a:r>
              <a:rPr lang="en-US" dirty="0" smtClean="0"/>
              <a:t>(PG_INT4, 1);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dbExec</a:t>
            </a:r>
            <a:r>
              <a:rPr lang="en-US" dirty="0" smtClean="0"/>
              <a:t>-&gt;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execSQL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(“DELETE FROM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test.builtintypes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WHERE ID=$1”</a:t>
            </a:r>
            <a:r>
              <a:rPr lang="en-US" dirty="0" smtClean="0"/>
              <a:t>);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</a:rPr>
              <a:t>2) 	</a:t>
            </a:r>
            <a:r>
              <a:rPr lang="en-US" dirty="0" err="1" smtClean="0">
                <a:solidFill>
                  <a:srgbClr val="0070C0"/>
                </a:solidFill>
              </a:rPr>
              <a:t>new_builtin_table</a:t>
            </a:r>
            <a:r>
              <a:rPr lang="en-US" dirty="0" smtClean="0"/>
              <a:t> </a:t>
            </a:r>
            <a:r>
              <a:rPr lang="en-US" dirty="0" err="1" smtClean="0"/>
              <a:t>outb</a:t>
            </a:r>
            <a:r>
              <a:rPr lang="en-US" dirty="0" smtClean="0"/>
              <a:t>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push_back</a:t>
            </a:r>
            <a:r>
              <a:rPr lang="en-US" dirty="0" smtClean="0"/>
              <a:t>(</a:t>
            </a:r>
            <a:r>
              <a:rPr lang="en-US" dirty="0" err="1" smtClean="0"/>
              <a:t>shared_ptr</a:t>
            </a:r>
            <a:r>
              <a:rPr lang="en-US" dirty="0" smtClean="0"/>
              <a:t>&lt;</a:t>
            </a:r>
            <a:r>
              <a:rPr lang="en-US" sz="3100" dirty="0" err="1" smtClean="0">
                <a:solidFill>
                  <a:srgbClr val="0070C0"/>
                </a:solidFill>
              </a:rPr>
              <a:t>new_builtin_table</a:t>
            </a:r>
            <a:r>
              <a:rPr lang="en-US" sz="3100" dirty="0">
                <a:solidFill>
                  <a:srgbClr val="0070C0"/>
                </a:solidFill>
              </a:rPr>
              <a:t>::</a:t>
            </a:r>
            <a:r>
              <a:rPr lang="en-US" sz="3100" dirty="0" err="1">
                <a:solidFill>
                  <a:srgbClr val="0070C0"/>
                </a:solidFill>
              </a:rPr>
              <a:t>row_type</a:t>
            </a:r>
            <a:r>
              <a:rPr lang="en-US" dirty="0" smtClean="0"/>
              <a:t>&gt;(new </a:t>
            </a:r>
            <a:r>
              <a:rPr lang="en-US" sz="3100" dirty="0" err="1" smtClean="0">
                <a:solidFill>
                  <a:srgbClr val="0070C0"/>
                </a:solidFill>
              </a:rPr>
              <a:t>new_builtin_table</a:t>
            </a:r>
            <a:r>
              <a:rPr lang="en-US" sz="3100" dirty="0">
                <a:solidFill>
                  <a:srgbClr val="0070C0"/>
                </a:solidFill>
              </a:rPr>
              <a:t>::</a:t>
            </a:r>
            <a:r>
              <a:rPr lang="en-US" sz="3100" dirty="0" err="1">
                <a:solidFill>
                  <a:srgbClr val="0070C0"/>
                </a:solidFill>
              </a:rPr>
              <a:t>row_type</a:t>
            </a:r>
            <a:r>
              <a:rPr lang="en-US" dirty="0" smtClean="0"/>
              <a:t>)); </a:t>
            </a:r>
            <a:r>
              <a:rPr lang="en-US" dirty="0" smtClean="0">
                <a:solidFill>
                  <a:srgbClr val="92D050"/>
                </a:solidFill>
              </a:rPr>
              <a:t>//reserve one empty row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back</a:t>
            </a:r>
            <a:r>
              <a:rPr lang="en-US" dirty="0" smtClean="0"/>
              <a:t>().</a:t>
            </a:r>
            <a:r>
              <a:rPr lang="en-US" sz="3100" dirty="0" err="1">
                <a:solidFill>
                  <a:schemeClr val="accent6">
                    <a:lumMod val="75000"/>
                  </a:schemeClr>
                </a:solidFill>
              </a:rPr>
              <a:t>set_colbool</a:t>
            </a:r>
            <a:r>
              <a:rPr lang="en-US" dirty="0" smtClean="0"/>
              <a:t>(true);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back</a:t>
            </a:r>
            <a:r>
              <a:rPr lang="en-US" dirty="0" smtClean="0"/>
              <a:t>().</a:t>
            </a:r>
            <a:r>
              <a:rPr lang="en-US" sz="3100" dirty="0" err="1">
                <a:solidFill>
                  <a:schemeClr val="accent6">
                    <a:lumMod val="75000"/>
                  </a:schemeClr>
                </a:solidFill>
              </a:rPr>
              <a:t>set_colint2</a:t>
            </a:r>
            <a:r>
              <a:rPr lang="en-US" dirty="0" smtClean="0"/>
              <a:t>(10);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back</a:t>
            </a:r>
            <a:r>
              <a:rPr lang="en-US" dirty="0" smtClean="0"/>
              <a:t>().</a:t>
            </a:r>
            <a:r>
              <a:rPr lang="en-US" sz="3100" dirty="0" smtClean="0">
                <a:solidFill>
                  <a:schemeClr val="accent6">
                    <a:lumMod val="75000"/>
                  </a:schemeClr>
                </a:solidFill>
              </a:rPr>
              <a:t>set_float8</a:t>
            </a:r>
            <a:r>
              <a:rPr lang="en-US" dirty="0" smtClean="0"/>
              <a:t>(10.031);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back</a:t>
            </a:r>
            <a:r>
              <a:rPr lang="en-US" dirty="0" smtClean="0"/>
              <a:t>().</a:t>
            </a:r>
            <a:r>
              <a:rPr lang="en-US" sz="3100" dirty="0" err="1">
                <a:solidFill>
                  <a:schemeClr val="accent6">
                    <a:lumMod val="75000"/>
                  </a:schemeClr>
                </a:solidFill>
              </a:rPr>
              <a:t>set_timestamp</a:t>
            </a:r>
            <a:r>
              <a:rPr lang="en-US" dirty="0" smtClean="0"/>
              <a:t>(“2009-09-03”);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back</a:t>
            </a:r>
            <a:r>
              <a:rPr lang="en-US" dirty="0" smtClean="0"/>
              <a:t>().</a:t>
            </a:r>
            <a:r>
              <a:rPr lang="en-US" sz="3100" dirty="0" err="1">
                <a:solidFill>
                  <a:schemeClr val="accent6">
                    <a:lumMod val="75000"/>
                  </a:schemeClr>
                </a:solidFill>
              </a:rPr>
              <a:t>set_macaddr</a:t>
            </a:r>
            <a:r>
              <a:rPr lang="en-US" dirty="0" smtClean="0"/>
              <a:t>({1,2,3,225,226,227});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3) 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dbExec</a:t>
            </a:r>
            <a:r>
              <a:rPr lang="en-US" dirty="0" smtClean="0"/>
              <a:t>-&gt;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execSQLSet</a:t>
            </a:r>
            <a:r>
              <a:rPr lang="en-US" dirty="0" smtClean="0"/>
              <a:t>(</a:t>
            </a:r>
            <a:r>
              <a:rPr lang="en-US" sz="3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/>
              <a:t>, </a:t>
            </a:r>
            <a:r>
              <a:rPr lang="en-US" sz="3100" dirty="0">
                <a:solidFill>
                  <a:schemeClr val="accent6">
                    <a:lumMod val="50000"/>
                  </a:schemeClr>
                </a:solidFill>
              </a:rPr>
              <a:t>"INSERT INTO </a:t>
            </a:r>
            <a:r>
              <a:rPr lang="en-US" sz="3100" dirty="0" err="1" smtClean="0">
                <a:solidFill>
                  <a:schemeClr val="accent6">
                    <a:lumMod val="50000"/>
                  </a:schemeClr>
                </a:solidFill>
              </a:rPr>
              <a:t>test.builtintypes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100" dirty="0">
                <a:solidFill>
                  <a:schemeClr val="accent6">
                    <a:lumMod val="50000"/>
                  </a:schemeClr>
                </a:solidFill>
              </a:rPr>
              <a:t>VALUES($1,  $2,  $3,  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							$</a:t>
            </a:r>
            <a:r>
              <a:rPr lang="en-US" sz="3100" dirty="0">
                <a:solidFill>
                  <a:schemeClr val="accent6">
                    <a:lumMod val="50000"/>
                  </a:schemeClr>
                </a:solidFill>
              </a:rPr>
              <a:t>4,  $5,  $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6”</a:t>
            </a:r>
            <a:r>
              <a:rPr lang="en-US" dirty="0" smtClean="0"/>
              <a:t>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How do I </a:t>
            </a:r>
            <a:r>
              <a:rPr lang="en-US" sz="4000" dirty="0" smtClean="0">
                <a:solidFill>
                  <a:srgbClr val="002060"/>
                </a:solidFill>
              </a:rPr>
              <a:t>insert </a:t>
            </a:r>
            <a:r>
              <a:rPr lang="en-US" sz="4000" dirty="0">
                <a:solidFill>
                  <a:srgbClr val="002060"/>
                </a:solidFill>
              </a:rPr>
              <a:t>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1) 	  </a:t>
            </a:r>
            <a:r>
              <a:rPr lang="en-US" sz="2400" dirty="0" smtClean="0"/>
              <a:t>DEFINE_STRUCT(</a:t>
            </a:r>
            <a:r>
              <a:rPr lang="en-US" sz="2400" dirty="0" err="1" smtClean="0"/>
              <a:t>new_builtin</a:t>
            </a:r>
            <a:r>
              <a:rPr lang="en-US" sz="2400" dirty="0" smtClean="0"/>
              <a:t>,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PGbool</a:t>
            </a:r>
            <a:r>
              <a:rPr lang="en-US" dirty="0" smtClean="0"/>
              <a:t>,  </a:t>
            </a:r>
            <a:r>
              <a:rPr lang="en-US" dirty="0" err="1" smtClean="0"/>
              <a:t>colbool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(PGint2,  colint2)</a:t>
            </a:r>
          </a:p>
          <a:p>
            <a:pPr lvl="2">
              <a:buNone/>
            </a:pPr>
            <a:r>
              <a:rPr lang="en-US" dirty="0" smtClean="0"/>
              <a:t>	(PGfloat8,  colfloat8)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PGtimestamp</a:t>
            </a:r>
            <a:r>
              <a:rPr lang="en-US" dirty="0" smtClean="0"/>
              <a:t>,  </a:t>
            </a:r>
            <a:r>
              <a:rPr lang="en-US" dirty="0" err="1" smtClean="0"/>
              <a:t>coltimestamp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PGinet</a:t>
            </a:r>
            <a:r>
              <a:rPr lang="en-US" dirty="0" smtClean="0"/>
              <a:t>,  </a:t>
            </a:r>
            <a:r>
              <a:rPr lang="en-US" dirty="0" err="1" smtClean="0"/>
              <a:t>colinet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	(</a:t>
            </a:r>
            <a:r>
              <a:rPr lang="en-US" dirty="0" err="1" smtClean="0"/>
              <a:t>PGmacaddr</a:t>
            </a:r>
            <a:r>
              <a:rPr lang="en-US" dirty="0" smtClean="0"/>
              <a:t>,  </a:t>
            </a:r>
            <a:r>
              <a:rPr lang="en-US" dirty="0" err="1" smtClean="0"/>
              <a:t>colmacaddr</a:t>
            </a:r>
            <a:r>
              <a:rPr lang="en-US" dirty="0" smtClean="0"/>
              <a:t>));</a:t>
            </a:r>
          </a:p>
          <a:p>
            <a:pPr marL="514350" indent="-51435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</a:rPr>
              <a:t>2) 	</a:t>
            </a:r>
            <a:r>
              <a:rPr lang="en-US" dirty="0" err="1" smtClean="0">
                <a:solidFill>
                  <a:srgbClr val="0070C0"/>
                </a:solidFill>
              </a:rPr>
              <a:t>new_builtin_table</a:t>
            </a:r>
            <a:r>
              <a:rPr lang="en-US" dirty="0" smtClean="0"/>
              <a:t> </a:t>
            </a:r>
            <a:r>
              <a:rPr lang="en-US" dirty="0" err="1" smtClean="0"/>
              <a:t>outb</a:t>
            </a:r>
            <a:r>
              <a:rPr lang="en-US" dirty="0" smtClean="0"/>
              <a:t>;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err="1" smtClean="0"/>
              <a:t>.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push_back</a:t>
            </a:r>
            <a:r>
              <a:rPr lang="en-US" dirty="0" smtClean="0"/>
              <a:t>(</a:t>
            </a:r>
            <a:r>
              <a:rPr lang="en-US" dirty="0" err="1" smtClean="0"/>
              <a:t>shared_ptr</a:t>
            </a:r>
            <a:r>
              <a:rPr lang="en-US" dirty="0" smtClean="0"/>
              <a:t>&lt;</a:t>
            </a:r>
            <a:r>
              <a:rPr lang="en-US" sz="3100" dirty="0" err="1" smtClean="0">
                <a:solidFill>
                  <a:srgbClr val="0070C0"/>
                </a:solidFill>
              </a:rPr>
              <a:t>new_builtin_table</a:t>
            </a:r>
            <a:r>
              <a:rPr lang="en-US" sz="3100" dirty="0" smtClean="0">
                <a:solidFill>
                  <a:srgbClr val="0070C0"/>
                </a:solidFill>
              </a:rPr>
              <a:t>::</a:t>
            </a:r>
            <a:r>
              <a:rPr lang="en-US" sz="3100" dirty="0" err="1" smtClean="0">
                <a:solidFill>
                  <a:srgbClr val="0070C0"/>
                </a:solidFill>
              </a:rPr>
              <a:t>row_type</a:t>
            </a:r>
            <a:r>
              <a:rPr lang="en-US" dirty="0" smtClean="0"/>
              <a:t>&gt;</a:t>
            </a:r>
          </a:p>
          <a:p>
            <a:pPr marL="514350" indent="-514350">
              <a:buNone/>
            </a:pPr>
            <a:r>
              <a:rPr lang="en-US" dirty="0" smtClean="0"/>
              <a:t>		(new </a:t>
            </a:r>
            <a:r>
              <a:rPr lang="en-US" sz="3100" dirty="0" err="1" smtClean="0">
                <a:solidFill>
                  <a:srgbClr val="0070C0"/>
                </a:solidFill>
              </a:rPr>
              <a:t>new_builtin_table</a:t>
            </a:r>
            <a:r>
              <a:rPr lang="en-US" sz="3100" dirty="0" smtClean="0">
                <a:solidFill>
                  <a:srgbClr val="0070C0"/>
                </a:solidFill>
              </a:rPr>
              <a:t>::</a:t>
            </a:r>
            <a:r>
              <a:rPr lang="en-US" sz="3100" dirty="0" err="1" smtClean="0">
                <a:solidFill>
                  <a:srgbClr val="0070C0"/>
                </a:solidFill>
              </a:rPr>
              <a:t>row_type</a:t>
            </a:r>
            <a:r>
              <a:rPr lang="en-US" dirty="0" smtClean="0"/>
              <a:t>)); </a:t>
            </a:r>
            <a:r>
              <a:rPr lang="en-US" dirty="0" smtClean="0">
                <a:solidFill>
                  <a:srgbClr val="92D050"/>
                </a:solidFill>
              </a:rPr>
              <a:t>//reserve one empty row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3) 	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dbExec</a:t>
            </a:r>
            <a:r>
              <a:rPr lang="en-US" dirty="0" smtClean="0"/>
              <a:t>-&gt;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execSQLSet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"INSERT INTO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test.builtintypes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VALUES($1,  					$2,  $3,  $4,  $5,  $6”</a:t>
            </a:r>
            <a:r>
              <a:rPr lang="en-US" dirty="0" smtClean="0"/>
              <a:t>);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What are the tradeoffs?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914400"/>
                <a:gridCol w="990600"/>
                <a:gridCol w="1219200"/>
                <a:gridCol w="1371600"/>
                <a:gridCol w="2667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Library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Logging built-in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ARRAY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Exceptions mapping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Platform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API for data manipulate on the client machine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LibPQ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Windows/</a:t>
                      </a:r>
                      <a:r>
                        <a:rPr lang="en-US" baseline="0" dirty="0" smtClean="0"/>
                        <a:t> Unix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LibPQTypes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Windows/</a:t>
                      </a:r>
                      <a:r>
                        <a:rPr lang="en-US" baseline="0" dirty="0" smtClean="0"/>
                        <a:t> Unix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LibPQXX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Windows/</a:t>
                      </a:r>
                      <a:r>
                        <a:rPr lang="en-US" baseline="0" dirty="0" smtClean="0"/>
                        <a:t> Unix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SmartDB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(JOIN and SORT)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ODBC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Using SmartDB Framework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Allied Testing LLC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32296" y="4237198"/>
            <a:ext cx="31146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752600"/>
            <a:ext cx="1095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600200"/>
            <a:ext cx="44958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4546280" y="3077974"/>
            <a:ext cx="1219200" cy="762000"/>
            <a:chOff x="2131890" y="3581400"/>
            <a:chExt cx="1219200" cy="762000"/>
          </a:xfrm>
        </p:grpSpPr>
        <p:sp>
          <p:nvSpPr>
            <p:cNvPr id="9" name="Oval 8"/>
            <p:cNvSpPr/>
            <p:nvPr/>
          </p:nvSpPr>
          <p:spPr>
            <a:xfrm>
              <a:off x="2133600" y="3581400"/>
              <a:ext cx="1143000" cy="76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31890" y="376291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Fetch Data</a:t>
              </a:r>
            </a:p>
          </p:txBody>
        </p:sp>
      </p:grpSp>
      <p:cxnSp>
        <p:nvCxnSpPr>
          <p:cNvPr id="13" name="Shape 12"/>
          <p:cNvCxnSpPr/>
          <p:nvPr/>
        </p:nvCxnSpPr>
        <p:spPr>
          <a:xfrm rot="16200000" flipH="1">
            <a:off x="3604576" y="2492173"/>
            <a:ext cx="824777" cy="1079180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13"/>
          <p:cNvCxnSpPr/>
          <p:nvPr/>
        </p:nvCxnSpPr>
        <p:spPr>
          <a:xfrm>
            <a:off x="5694453" y="3445266"/>
            <a:ext cx="1695181" cy="884398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1432" y="386736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PostgreSQL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792822" y="4554872"/>
            <a:ext cx="2147294" cy="1828800"/>
            <a:chOff x="443506" y="4246652"/>
            <a:chExt cx="2147294" cy="1828800"/>
          </a:xfrm>
        </p:grpSpPr>
        <p:sp>
          <p:nvSpPr>
            <p:cNvPr id="21" name="TextBox 20"/>
            <p:cNvSpPr txBox="1"/>
            <p:nvPr/>
          </p:nvSpPr>
          <p:spPr>
            <a:xfrm>
              <a:off x="443506" y="4563436"/>
              <a:ext cx="19812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DEFINE_STRUCT</a:t>
              </a:r>
            </a:p>
            <a:p>
              <a:r>
                <a:rPr lang="en-US" sz="1400" dirty="0" smtClean="0"/>
                <a:t>   </a:t>
              </a:r>
              <a:r>
                <a:rPr lang="en-US" sz="1400" dirty="0" err="1" smtClean="0"/>
                <a:t>first_name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PGVarchar</a:t>
              </a:r>
              <a:endParaRPr lang="en-US" sz="1400" dirty="0" smtClean="0"/>
            </a:p>
            <a:p>
              <a:r>
                <a:rPr lang="en-US" sz="1400" dirty="0" smtClean="0"/>
                <a:t>   </a:t>
              </a:r>
              <a:r>
                <a:rPr lang="en-US" sz="1400" dirty="0" err="1" smtClean="0"/>
                <a:t>last_name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PGVarchar</a:t>
              </a:r>
              <a:endParaRPr lang="en-US" sz="1400" dirty="0" smtClean="0"/>
            </a:p>
            <a:p>
              <a:r>
                <a:rPr lang="en-US" sz="1400" dirty="0" smtClean="0"/>
                <a:t> </a:t>
              </a:r>
              <a:r>
                <a:rPr lang="en-US" sz="1400" dirty="0" smtClean="0"/>
                <a:t>  email          </a:t>
              </a:r>
              <a:r>
                <a:rPr lang="en-US" sz="1400" dirty="0" err="1" smtClean="0"/>
                <a:t>PGVarchar</a:t>
              </a:r>
              <a:endParaRPr lang="en-US" sz="1400" dirty="0" smtClean="0"/>
            </a:p>
            <a:p>
              <a:r>
                <a:rPr lang="en-US" sz="1400" dirty="0" smtClean="0"/>
                <a:t>   </a:t>
              </a:r>
              <a:r>
                <a:rPr lang="en-US" sz="1400" dirty="0" err="1" smtClean="0"/>
                <a:t>dept_id</a:t>
              </a:r>
              <a:r>
                <a:rPr lang="en-US" sz="1400" dirty="0" smtClean="0"/>
                <a:t>      PGInt4  </a:t>
              </a:r>
              <a:endParaRPr lang="en-US" sz="1400" dirty="0"/>
            </a:p>
          </p:txBody>
        </p:sp>
        <p:sp>
          <p:nvSpPr>
            <p:cNvPr id="24" name="Flowchart: Multidocument 23"/>
            <p:cNvSpPr/>
            <p:nvPr/>
          </p:nvSpPr>
          <p:spPr>
            <a:xfrm>
              <a:off x="457200" y="4246652"/>
              <a:ext cx="2133600" cy="1828800"/>
            </a:xfrm>
            <a:prstGeom prst="flowChartMultidocumen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rot="16200000" flipV="1">
            <a:off x="807997" y="3496879"/>
            <a:ext cx="2106198" cy="978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1026" idx="1"/>
            <a:endCxn id="9" idx="4"/>
          </p:cNvCxnSpPr>
          <p:nvPr/>
        </p:nvCxnSpPr>
        <p:spPr>
          <a:xfrm rot="10800000">
            <a:off x="5119490" y="3839974"/>
            <a:ext cx="712806" cy="1464024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hape 39"/>
          <p:cNvCxnSpPr>
            <a:stCxn id="9" idx="3"/>
            <a:endCxn id="24" idx="3"/>
          </p:cNvCxnSpPr>
          <p:nvPr/>
        </p:nvCxnSpPr>
        <p:spPr>
          <a:xfrm rot="5400000">
            <a:off x="2957303" y="3711196"/>
            <a:ext cx="1740890" cy="1775263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hape 41"/>
          <p:cNvCxnSpPr>
            <a:stCxn id="24" idx="1"/>
            <a:endCxn id="1027" idx="2"/>
          </p:cNvCxnSpPr>
          <p:nvPr/>
        </p:nvCxnSpPr>
        <p:spPr>
          <a:xfrm rot="10800000">
            <a:off x="700088" y="3048000"/>
            <a:ext cx="106428" cy="2421272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6116492" y="1668726"/>
            <a:ext cx="1219200" cy="762000"/>
            <a:chOff x="2131890" y="3581400"/>
            <a:chExt cx="1219200" cy="762000"/>
          </a:xfrm>
        </p:grpSpPr>
        <p:sp>
          <p:nvSpPr>
            <p:cNvPr id="44" name="Oval 43"/>
            <p:cNvSpPr/>
            <p:nvPr/>
          </p:nvSpPr>
          <p:spPr>
            <a:xfrm>
              <a:off x="2133600" y="3581400"/>
              <a:ext cx="1143000" cy="76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131890" y="376291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Close</a:t>
              </a:r>
            </a:p>
          </p:txBody>
        </p:sp>
      </p:grpSp>
      <p:cxnSp>
        <p:nvCxnSpPr>
          <p:cNvPr id="47" name="Straight Arrow Connector 46"/>
          <p:cNvCxnSpPr>
            <a:stCxn id="9" idx="7"/>
            <a:endCxn id="44" idx="3"/>
          </p:cNvCxnSpPr>
          <p:nvPr/>
        </p:nvCxnSpPr>
        <p:spPr>
          <a:xfrm rot="5400000" flipH="1" flipV="1">
            <a:off x="5469380" y="2373355"/>
            <a:ext cx="870432" cy="76199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420</Words>
  <Application>Microsoft Office PowerPoint</Application>
  <PresentationFormat>On-screen Show (4:3)</PresentationFormat>
  <Paragraphs>122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Outline</vt:lpstr>
      <vt:lpstr>Why use C++ Object Oriented Framework instead of standard C libraries ?</vt:lpstr>
      <vt:lpstr>Why use SmartDB?</vt:lpstr>
      <vt:lpstr>How do I query data?</vt:lpstr>
      <vt:lpstr>How do I update data?</vt:lpstr>
      <vt:lpstr>How do I insert data?</vt:lpstr>
      <vt:lpstr>What are the tradeoffs?</vt:lpstr>
      <vt:lpstr>Using SmartDB Framework</vt:lpstr>
    </vt:vector>
  </TitlesOfParts>
  <Company>AT 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md_nshevchenco</dc:creator>
  <cp:lastModifiedBy>md_nshevchenco</cp:lastModifiedBy>
  <cp:revision>69</cp:revision>
  <dcterms:created xsi:type="dcterms:W3CDTF">2009-06-01T13:50:30Z</dcterms:created>
  <dcterms:modified xsi:type="dcterms:W3CDTF">2009-06-02T10:16:03Z</dcterms:modified>
</cp:coreProperties>
</file>